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408" r:id="rId2"/>
    <p:sldId id="411" r:id="rId3"/>
    <p:sldId id="409" r:id="rId4"/>
    <p:sldId id="410" r:id="rId5"/>
    <p:sldId id="412" r:id="rId6"/>
    <p:sldId id="422" r:id="rId7"/>
    <p:sldId id="425" r:id="rId8"/>
    <p:sldId id="416" r:id="rId9"/>
    <p:sldId id="424" r:id="rId10"/>
    <p:sldId id="426" r:id="rId11"/>
    <p:sldId id="418" r:id="rId12"/>
    <p:sldId id="419" r:id="rId13"/>
    <p:sldId id="423" r:id="rId14"/>
    <p:sldId id="413" r:id="rId15"/>
    <p:sldId id="421" r:id="rId16"/>
    <p:sldId id="420" r:id="rId17"/>
    <p:sldId id="417" r:id="rId18"/>
    <p:sldId id="415" r:id="rId19"/>
    <p:sldId id="414" r:id="rId20"/>
    <p:sldId id="427" r:id="rId21"/>
    <p:sldId id="428" r:id="rId22"/>
    <p:sldId id="429" r:id="rId23"/>
    <p:sldId id="430" r:id="rId24"/>
    <p:sldId id="431" r:id="rId25"/>
    <p:sldId id="432" r:id="rId26"/>
    <p:sldId id="433" r:id="rId27"/>
    <p:sldId id="434" r:id="rId28"/>
    <p:sldId id="435" r:id="rId29"/>
    <p:sldId id="436" r:id="rId30"/>
    <p:sldId id="438" r:id="rId31"/>
    <p:sldId id="440" r:id="rId32"/>
    <p:sldId id="441" r:id="rId33"/>
    <p:sldId id="442" r:id="rId34"/>
    <p:sldId id="443" r:id="rId35"/>
    <p:sldId id="444" r:id="rId36"/>
    <p:sldId id="445" r:id="rId37"/>
    <p:sldId id="446" r:id="rId38"/>
    <p:sldId id="447" r:id="rId39"/>
    <p:sldId id="448" r:id="rId40"/>
    <p:sldId id="449" r:id="rId41"/>
    <p:sldId id="450" r:id="rId42"/>
    <p:sldId id="451" r:id="rId43"/>
    <p:sldId id="452" r:id="rId44"/>
    <p:sldId id="407"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D7"/>
    <a:srgbClr val="FD9B93"/>
    <a:srgbClr val="BE8C41"/>
    <a:srgbClr val="588937"/>
    <a:srgbClr val="34599C"/>
    <a:srgbClr val="6308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15" autoAdjust="0"/>
    <p:restoredTop sz="94660"/>
  </p:normalViewPr>
  <p:slideViewPr>
    <p:cSldViewPr snapToGrid="0">
      <p:cViewPr varScale="1">
        <p:scale>
          <a:sx n="82" d="100"/>
          <a:sy n="82" d="100"/>
        </p:scale>
        <p:origin x="1042" y="7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136185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6/29/2024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6/29/2024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9663021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818164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149604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281938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502571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0505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21724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55034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8443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75374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093902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09398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28571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3190317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608901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65828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021651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8189074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593762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54717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22530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0052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980877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253803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75556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04049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983712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14239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96135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209943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588437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664630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039898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621216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72686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802403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Academic performance and personalizsed instruction about your mentee to the parents."/>
          <p:cNvSpPr/>
          <p:nvPr/>
        </p:nvSpPr>
        <p:spPr>
          <a:xfrm>
            <a:off x="486770" y="1091381"/>
            <a:ext cx="4508017" cy="4912859"/>
          </a:xfrm>
          <a:prstGeom prst="rect">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159="http://schemas.microsoft.com/office/powerpoint/2015/09/main" xmlns:p15="http://schemas.microsoft.com/office/powerpoint/2012/main" xmlns:p14="http://schemas.microsoft.com/office/powerpoint/2010/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endParaRPr sz="1200" b="1" dirty="0">
              <a:solidFill>
                <a:schemeClr val="bg2">
                  <a:lumMod val="10000"/>
                </a:schemeClr>
              </a:solidFill>
            </a:endParaRPr>
          </a:p>
        </p:txBody>
      </p:sp>
      <p:sp>
        <p:nvSpPr>
          <p:cNvPr id="3" name="Rectangle 2"/>
          <p:cNvSpPr/>
          <p:nvPr/>
        </p:nvSpPr>
        <p:spPr>
          <a:xfrm>
            <a:off x="1809560" y="1216898"/>
            <a:ext cx="1862433" cy="646331"/>
          </a:xfrm>
          <a:prstGeom prst="rect">
            <a:avLst/>
          </a:prstGeom>
        </p:spPr>
        <p:txBody>
          <a:bodyPr wrap="none">
            <a:spAutoFit/>
          </a:bodyPr>
          <a:lstStyle/>
          <a:p>
            <a:pPr algn="ctr"/>
            <a:r>
              <a:rPr lang="en-IN" b="1" dirty="0">
                <a:solidFill>
                  <a:srgbClr val="0070C0"/>
                </a:solidFill>
                <a:latin typeface="Adobe Devanagari" panose="02040503050201020203" pitchFamily="18" charset="0"/>
                <a:cs typeface="Adobe Devanagari" panose="02040503050201020203" pitchFamily="18" charset="0"/>
              </a:rPr>
              <a:t>192371012 </a:t>
            </a:r>
          </a:p>
          <a:p>
            <a:pPr algn="ctr"/>
            <a:r>
              <a:rPr lang="en-IN" b="1" dirty="0">
                <a:solidFill>
                  <a:srgbClr val="0070C0"/>
                </a:solidFill>
                <a:latin typeface="Adobe Devanagari" panose="02040503050201020203" pitchFamily="18" charset="0"/>
                <a:cs typeface="Adobe Devanagari" panose="02040503050201020203" pitchFamily="18" charset="0"/>
              </a:rPr>
              <a:t>VIRINDA SINGH V</a:t>
            </a:r>
            <a:endParaRPr lang="en-IN" b="1" dirty="0">
              <a:solidFill>
                <a:srgbClr val="0070C0"/>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endParaRPr>
          </a:p>
        </p:txBody>
      </p:sp>
      <p:pic>
        <p:nvPicPr>
          <p:cNvPr id="4" name="Picture 3">
            <a:extLst>
              <a:ext uri="{FF2B5EF4-FFF2-40B4-BE49-F238E27FC236}">
                <a16:creationId xmlns:a16="http://schemas.microsoft.com/office/drawing/2014/main" id="{D35B9A42-9030-7479-E66A-145C40651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691" y="1988746"/>
            <a:ext cx="4114172" cy="3717981"/>
          </a:xfrm>
          <a:prstGeom prst="rect">
            <a:avLst/>
          </a:prstGeom>
        </p:spPr>
      </p:pic>
      <p:graphicFrame>
        <p:nvGraphicFramePr>
          <p:cNvPr id="5" name="Table 4">
            <a:extLst>
              <a:ext uri="{FF2B5EF4-FFF2-40B4-BE49-F238E27FC236}">
                <a16:creationId xmlns:a16="http://schemas.microsoft.com/office/drawing/2014/main" id="{E1652A65-C87F-8433-34CD-3BA185D2F24C}"/>
              </a:ext>
            </a:extLst>
          </p:cNvPr>
          <p:cNvGraphicFramePr>
            <a:graphicFrameLocks noGrp="1"/>
          </p:cNvGraphicFramePr>
          <p:nvPr/>
        </p:nvGraphicFramePr>
        <p:xfrm>
          <a:off x="5417875" y="1067943"/>
          <a:ext cx="6449660" cy="4963425"/>
        </p:xfrm>
        <a:graphic>
          <a:graphicData uri="http://schemas.openxmlformats.org/drawingml/2006/table">
            <a:tbl>
              <a:tblPr firstRow="1" bandRow="1">
                <a:tableStyleId>{7DF18680-E054-41AD-8BC1-D1AEF772440D}</a:tableStyleId>
              </a:tblPr>
              <a:tblGrid>
                <a:gridCol w="2000150">
                  <a:extLst>
                    <a:ext uri="{9D8B030D-6E8A-4147-A177-3AD203B41FA5}">
                      <a16:colId xmlns:a16="http://schemas.microsoft.com/office/drawing/2014/main" val="2376172239"/>
                    </a:ext>
                  </a:extLst>
                </a:gridCol>
                <a:gridCol w="1434102">
                  <a:extLst>
                    <a:ext uri="{9D8B030D-6E8A-4147-A177-3AD203B41FA5}">
                      <a16:colId xmlns:a16="http://schemas.microsoft.com/office/drawing/2014/main" val="3616716913"/>
                    </a:ext>
                  </a:extLst>
                </a:gridCol>
                <a:gridCol w="1507704">
                  <a:extLst>
                    <a:ext uri="{9D8B030D-6E8A-4147-A177-3AD203B41FA5}">
                      <a16:colId xmlns:a16="http://schemas.microsoft.com/office/drawing/2014/main" val="3150402013"/>
                    </a:ext>
                  </a:extLst>
                </a:gridCol>
                <a:gridCol w="1507704">
                  <a:extLst>
                    <a:ext uri="{9D8B030D-6E8A-4147-A177-3AD203B41FA5}">
                      <a16:colId xmlns:a16="http://schemas.microsoft.com/office/drawing/2014/main" val="353626606"/>
                    </a:ext>
                  </a:extLst>
                </a:gridCol>
              </a:tblGrid>
              <a:tr h="1089876">
                <a:tc>
                  <a:txBody>
                    <a:bodyPr/>
                    <a:lstStyle/>
                    <a:p>
                      <a:pPr algn="ctr"/>
                      <a:r>
                        <a:rPr lang="en-IN" sz="2000" dirty="0"/>
                        <a:t>Slot B</a:t>
                      </a:r>
                      <a:endParaRPr lang="en-IN" sz="2000" b="1" dirty="0">
                        <a:latin typeface="Times New Roman" panose="02020603050405020304" pitchFamily="18" charset="0"/>
                        <a:cs typeface="Times New Roman" panose="02020603050405020304" pitchFamily="18" charset="0"/>
                      </a:endParaRPr>
                    </a:p>
                  </a:txBody>
                  <a:tcPr/>
                </a:tc>
                <a:tc>
                  <a:txBody>
                    <a:bodyPr/>
                    <a:lstStyle/>
                    <a:p>
                      <a:pPr marL="0" marR="0" indent="0" algn="ctr" defTabSz="584200" rtl="0" eaLnBrk="1" fontAlgn="auto" latinLnBrk="0" hangingPunct="1">
                        <a:lnSpc>
                          <a:spcPct val="100000"/>
                        </a:lnSpc>
                        <a:spcBef>
                          <a:spcPct val="0"/>
                        </a:spcBef>
                        <a:spcAft>
                          <a:spcPct val="0"/>
                        </a:spcAft>
                        <a:buClrTx/>
                        <a:buSzTx/>
                        <a:buFontTx/>
                        <a:buNone/>
                        <a:defRPr/>
                      </a:pPr>
                      <a:r>
                        <a:rPr lang="en-IN" sz="2000" dirty="0"/>
                        <a:t>Total </a:t>
                      </a:r>
                    </a:p>
                    <a:p>
                      <a:pPr marL="0" marR="0" indent="0" algn="ctr" defTabSz="584200" rtl="0" eaLnBrk="1" fontAlgn="auto" latinLnBrk="0" hangingPunct="1">
                        <a:lnSpc>
                          <a:spcPct val="100000"/>
                        </a:lnSpc>
                        <a:spcBef>
                          <a:spcPct val="0"/>
                        </a:spcBef>
                        <a:spcAft>
                          <a:spcPct val="0"/>
                        </a:spcAft>
                        <a:buClrTx/>
                        <a:buSzTx/>
                        <a:buFontTx/>
                        <a:buNone/>
                        <a:defRPr/>
                      </a:pPr>
                      <a:r>
                        <a:rPr lang="en-IN" sz="2000" dirty="0"/>
                        <a:t>Marks</a:t>
                      </a:r>
                      <a:endParaRPr lang="en-IN" sz="2000" b="1" dirty="0">
                        <a:latin typeface="Times New Roman" pitchFamily="18" charset="0"/>
                        <a:cs typeface="Times New Roman" panose="02020603050405020304" pitchFamily="18" charset="0"/>
                      </a:endParaRPr>
                    </a:p>
                  </a:txBody>
                  <a:tcPr/>
                </a:tc>
                <a:tc>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IN" sz="2000" u="none" strike="noStrike" kern="0" cap="none" spc="0" normalizeH="0" baseline="0" noProof="0" dirty="0">
                          <a:ln>
                            <a:noFill/>
                          </a:ln>
                          <a:effectLst/>
                          <a:uLnTx/>
                          <a:uFillTx/>
                          <a:sym typeface="Helvetica Neue"/>
                        </a:rPr>
                        <a:t>Marks </a:t>
                      </a:r>
                    </a:p>
                    <a:p>
                      <a:pPr marL="0" marR="0" lvl="0" indent="0" algn="ctr" defTabSz="584200" rtl="0" eaLnBrk="1" fontAlgn="auto" latinLnBrk="0" hangingPunct="1">
                        <a:lnSpc>
                          <a:spcPct val="100000"/>
                        </a:lnSpc>
                        <a:spcBef>
                          <a:spcPct val="0"/>
                        </a:spcBef>
                        <a:spcAft>
                          <a:spcPct val="0"/>
                        </a:spcAft>
                        <a:buClrTx/>
                        <a:buSzTx/>
                        <a:buFontTx/>
                        <a:buNone/>
                        <a:defRPr/>
                      </a:pPr>
                      <a:r>
                        <a:rPr kumimoji="0" lang="en-IN" sz="2000" u="none" strike="noStrike" kern="0" cap="none" spc="0" normalizeH="0" baseline="0" noProof="0" dirty="0">
                          <a:ln>
                            <a:noFill/>
                          </a:ln>
                          <a:effectLst/>
                          <a:uLnTx/>
                          <a:uFillTx/>
                          <a:sym typeface="Helvetica Neue"/>
                        </a:rPr>
                        <a:t>Obtained</a:t>
                      </a:r>
                    </a:p>
                  </a:txBody>
                  <a:tcPr/>
                </a:tc>
                <a:tc>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IN" sz="2000" u="none" strike="noStrike" kern="0" cap="none" spc="0" normalizeH="0" baseline="0" noProof="0">
                          <a:ln>
                            <a:noFill/>
                          </a:ln>
                          <a:effectLst/>
                          <a:uLnTx/>
                          <a:uFillTx/>
                          <a:sym typeface="Helvetica Neue"/>
                        </a:rPr>
                        <a:t>Class Average Mark</a:t>
                      </a:r>
                    </a:p>
                  </a:txBody>
                  <a:tcPr/>
                </a:tc>
                <a:extLst>
                  <a:ext uri="{0D108BD9-81ED-4DB2-BD59-A6C34878D82A}">
                    <a16:rowId xmlns:a16="http://schemas.microsoft.com/office/drawing/2014/main" val="941623959"/>
                  </a:ext>
                </a:extLst>
              </a:tr>
              <a:tr h="1089876">
                <a:tc gridSpan="4">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IN" sz="2000" u="sng" strike="noStrike" kern="0" cap="none" spc="0" normalizeH="0" baseline="0" noProof="0" dirty="0">
                          <a:ln>
                            <a:noFill/>
                          </a:ln>
                          <a:effectLst/>
                          <a:uLnTx/>
                          <a:uFillTx/>
                          <a:sym typeface="Helvetica Neue"/>
                        </a:rPr>
                        <a:t>Slot A  Attendance : </a:t>
                      </a:r>
                    </a:p>
                    <a:p>
                      <a:pPr marL="0" marR="0" lvl="0" indent="0" algn="ctr" defTabSz="584200" rtl="0" eaLnBrk="1" fontAlgn="auto" latinLnBrk="0" hangingPunct="1">
                        <a:lnSpc>
                          <a:spcPct val="100000"/>
                        </a:lnSpc>
                        <a:spcBef>
                          <a:spcPct val="0"/>
                        </a:spcBef>
                        <a:spcAft>
                          <a:spcPct val="0"/>
                        </a:spcAft>
                        <a:buClrTx/>
                        <a:buSzTx/>
                        <a:buFontTx/>
                        <a:buNone/>
                        <a:defRPr/>
                      </a:pPr>
                      <a:r>
                        <a:rPr kumimoji="0" lang="en-US" sz="2000" u="none" strike="noStrike" kern="0" cap="none" spc="0" normalizeH="0" baseline="0" noProof="0" dirty="0">
                          <a:ln>
                            <a:noFill/>
                          </a:ln>
                          <a:effectLst/>
                          <a:uLnTx/>
                          <a:uFillTx/>
                          <a:sym typeface="Helvetica Neue"/>
                        </a:rPr>
                        <a:t>CSA0666	Design and Analysis of Algorithms for Divide and Conquer Techniques-  83%</a:t>
                      </a:r>
                      <a:endParaRPr kumimoji="0" lang="en-IN" sz="2000" u="none" strike="noStrike" kern="0" cap="none" spc="0" normalizeH="0" baseline="0" noProof="0" dirty="0">
                        <a:ln>
                          <a:noFill/>
                        </a:ln>
                        <a:effectLst/>
                        <a:uLnTx/>
                        <a:uFillTx/>
                        <a:sym typeface="Helvetica Neue"/>
                      </a:endParaRPr>
                    </a:p>
                  </a:txBody>
                  <a:tcPr/>
                </a:tc>
                <a:tc hMerge="1">
                  <a:txBody>
                    <a:bodyPr/>
                    <a:lstStyle/>
                    <a:p>
                      <a:endParaRPr lang="en-IN" sz="1200" dirty="0"/>
                    </a:p>
                  </a:txBody>
                  <a:tcPr/>
                </a:tc>
                <a:tc hMerge="1">
                  <a:txBody>
                    <a:bodyPr/>
                    <a:lstStyle/>
                    <a:p>
                      <a:endParaRPr lang="en-IN" sz="1200" dirty="0"/>
                    </a:p>
                  </a:txBody>
                  <a:tcPr/>
                </a:tc>
                <a:tc hMerge="1">
                  <a:txBody>
                    <a:bodyPr/>
                    <a:lstStyle/>
                    <a:p>
                      <a:endParaRPr lang="en-IN" sz="1200" dirty="0"/>
                    </a:p>
                  </a:txBody>
                  <a:tcPr/>
                </a:tc>
                <a:extLst>
                  <a:ext uri="{0D108BD9-81ED-4DB2-BD59-A6C34878D82A}">
                    <a16:rowId xmlns:a16="http://schemas.microsoft.com/office/drawing/2014/main" val="3283368120"/>
                  </a:ext>
                </a:extLst>
              </a:tr>
              <a:tr h="680553">
                <a:tc>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US" sz="2000" u="none" strike="noStrike" kern="0" cap="none" spc="0" normalizeH="0" baseline="0" noProof="0" dirty="0">
                          <a:ln>
                            <a:noFill/>
                          </a:ln>
                          <a:effectLst/>
                          <a:uLnTx/>
                          <a:uFillTx/>
                          <a:sym typeface="Helvetica Neue"/>
                        </a:rPr>
                        <a:t>Theory based class test 6</a:t>
                      </a:r>
                      <a:endParaRPr kumimoji="0" lang="en-IN" sz="2000" u="none" strike="noStrike" kern="0" cap="none" spc="0" normalizeH="0" baseline="0" noProof="0" dirty="0">
                        <a:ln>
                          <a:noFill/>
                        </a:ln>
                        <a:effectLst/>
                        <a:uLnTx/>
                        <a:uFillTx/>
                        <a:sym typeface="Helvetica Neue"/>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latin typeface="+mn-lt"/>
                          <a:ea typeface="+mn-ea"/>
                          <a:cs typeface="+mn-cs"/>
                        </a:rPr>
                        <a:t>-</a:t>
                      </a:r>
                    </a:p>
                  </a:txBody>
                  <a:tcPr/>
                </a:tc>
                <a:extLst>
                  <a:ext uri="{0D108BD9-81ED-4DB2-BD59-A6C34878D82A}">
                    <a16:rowId xmlns:a16="http://schemas.microsoft.com/office/drawing/2014/main" val="2005817430"/>
                  </a:ext>
                </a:extLst>
              </a:tr>
              <a:tr h="680553">
                <a:tc>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US" sz="2000" u="none" strike="noStrike" kern="0" cap="none" spc="0" normalizeH="0" baseline="0" noProof="0" dirty="0">
                          <a:ln>
                            <a:noFill/>
                          </a:ln>
                          <a:effectLst/>
                          <a:uLnTx/>
                          <a:uFillTx/>
                          <a:sym typeface="Helvetica Neue"/>
                        </a:rPr>
                        <a:t>Theory based class test 7</a:t>
                      </a:r>
                      <a:endParaRPr kumimoji="0" lang="en-IN" sz="2000" b="0" i="0" u="none" strike="noStrike" kern="0" cap="none" spc="0" normalizeH="0" baseline="0" noProof="0" dirty="0">
                        <a:ln>
                          <a:noFill/>
                        </a:ln>
                        <a:solidFill>
                          <a:prstClr val="black"/>
                        </a:solidFill>
                        <a:effectLst/>
                        <a:uLnTx/>
                        <a:uFillTx/>
                        <a:latin typeface="Calibri"/>
                        <a:cs typeface="Arial"/>
                        <a:sym typeface="Helvetica Neue"/>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rPr>
                        <a:t>94</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latin typeface="+mn-lt"/>
                          <a:ea typeface="+mn-ea"/>
                          <a:cs typeface="+mn-cs"/>
                        </a:rPr>
                        <a:t>-</a:t>
                      </a:r>
                    </a:p>
                  </a:txBody>
                  <a:tcPr/>
                </a:tc>
                <a:extLst>
                  <a:ext uri="{0D108BD9-81ED-4DB2-BD59-A6C34878D82A}">
                    <a16:rowId xmlns:a16="http://schemas.microsoft.com/office/drawing/2014/main" val="4192828203"/>
                  </a:ext>
                </a:extLst>
              </a:tr>
              <a:tr h="680553">
                <a:tc>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US" sz="2000" u="none" strike="noStrike" kern="0" cap="none" spc="0" normalizeH="0" baseline="0" noProof="0" dirty="0">
                          <a:ln>
                            <a:noFill/>
                          </a:ln>
                          <a:effectLst/>
                          <a:uLnTx/>
                          <a:uFillTx/>
                          <a:sym typeface="Helvetica Neue"/>
                        </a:rPr>
                        <a:t>Lab based class test 4 </a:t>
                      </a:r>
                      <a:endParaRPr kumimoji="0" lang="en-IN" sz="2000" b="0" i="0" u="none" strike="noStrike" kern="0" cap="none" spc="0" normalizeH="0" baseline="0" noProof="0" dirty="0">
                        <a:ln>
                          <a:noFill/>
                        </a:ln>
                        <a:solidFill>
                          <a:prstClr val="black"/>
                        </a:solidFill>
                        <a:effectLst/>
                        <a:uLnTx/>
                        <a:uFillTx/>
                        <a:latin typeface="Calibri"/>
                        <a:cs typeface="Arial"/>
                        <a:sym typeface="Helvetica Neue"/>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latin typeface="+mn-lt"/>
                          <a:ea typeface="+mn-ea"/>
                          <a:cs typeface="+mn-cs"/>
                        </a:rPr>
                        <a:t>-</a:t>
                      </a:r>
                    </a:p>
                  </a:txBody>
                  <a:tcPr/>
                </a:tc>
                <a:extLst>
                  <a:ext uri="{0D108BD9-81ED-4DB2-BD59-A6C34878D82A}">
                    <a16:rowId xmlns:a16="http://schemas.microsoft.com/office/drawing/2014/main" val="3004874885"/>
                  </a:ext>
                </a:extLst>
              </a:tr>
              <a:tr h="680553">
                <a:tc>
                  <a:txBody>
                    <a:bodyPr/>
                    <a:lstStyle/>
                    <a:p>
                      <a:pPr marL="0" marR="0" lvl="0" indent="0" algn="ctr" defTabSz="584200" rtl="0" eaLnBrk="1" fontAlgn="auto" latinLnBrk="0" hangingPunct="1">
                        <a:lnSpc>
                          <a:spcPct val="100000"/>
                        </a:lnSpc>
                        <a:spcBef>
                          <a:spcPct val="0"/>
                        </a:spcBef>
                        <a:spcAft>
                          <a:spcPct val="0"/>
                        </a:spcAft>
                        <a:buClrTx/>
                        <a:buSzTx/>
                        <a:buFontTx/>
                        <a:buNone/>
                        <a:defRPr/>
                      </a:pPr>
                      <a:r>
                        <a:rPr kumimoji="0" lang="en-IN" sz="2000" u="none" strike="noStrike" kern="0" cap="none" spc="0" normalizeH="0" baseline="0" noProof="0" dirty="0" err="1">
                          <a:ln>
                            <a:noFill/>
                          </a:ln>
                          <a:effectLst/>
                          <a:uLnTx/>
                          <a:uFillTx/>
                          <a:sym typeface="Helvetica Neue"/>
                        </a:rPr>
                        <a:t>Hackaton</a:t>
                      </a:r>
                      <a:r>
                        <a:rPr kumimoji="0" lang="en-IN" sz="2000" u="none" strike="noStrike" kern="0" cap="none" spc="0" normalizeH="0" baseline="0" noProof="0" dirty="0">
                          <a:ln>
                            <a:noFill/>
                          </a:ln>
                          <a:effectLst/>
                          <a:uLnTx/>
                          <a:uFillTx/>
                          <a:sym typeface="Helvetica Neue"/>
                        </a:rPr>
                        <a:t> contest</a:t>
                      </a:r>
                      <a:endParaRPr kumimoji="0" lang="en-IN" sz="2000" b="0" i="0" u="none" strike="noStrike" kern="0" cap="none" spc="0" normalizeH="0" baseline="0" noProof="0" dirty="0">
                        <a:ln>
                          <a:noFill/>
                        </a:ln>
                        <a:solidFill>
                          <a:prstClr val="black"/>
                        </a:solidFill>
                        <a:effectLst/>
                        <a:uLnTx/>
                        <a:uFillTx/>
                        <a:latin typeface="Calibri"/>
                        <a:cs typeface="Arial"/>
                        <a:sym typeface="Helvetica Neue"/>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rPr>
                        <a:t>100</a:t>
                      </a:r>
                      <a:endParaRPr kumimoji="0" lang="en-IN" sz="2000" u="none" strike="noStrike" kern="0" cap="none" spc="0" normalizeH="0" baseline="0" dirty="0">
                        <a:ln>
                          <a:noFill/>
                        </a:ln>
                        <a:solidFill>
                          <a:schemeClr val="dk1"/>
                        </a:solidFill>
                        <a:effectLst/>
                        <a:uLnTx/>
                        <a:uFillTx/>
                        <a:latin typeface="+mn-lt"/>
                        <a:ea typeface="+mn-ea"/>
                        <a:cs typeface="+mn-cs"/>
                      </a:endParaRPr>
                    </a:p>
                  </a:txBody>
                  <a:tcPr/>
                </a:tc>
                <a:tc>
                  <a:txBody>
                    <a:bodyPr/>
                    <a:lstStyle/>
                    <a:p>
                      <a:pPr algn="ctr"/>
                      <a:r>
                        <a:rPr kumimoji="0" lang="en-IN" sz="2000" u="none" strike="noStrike" kern="0" cap="none" spc="0" normalizeH="0" baseline="0" dirty="0">
                          <a:ln>
                            <a:noFill/>
                          </a:ln>
                          <a:solidFill>
                            <a:schemeClr val="dk1"/>
                          </a:solidFill>
                          <a:effectLst/>
                          <a:uLnTx/>
                          <a:uFillTx/>
                          <a:latin typeface="+mn-lt"/>
                          <a:ea typeface="+mn-ea"/>
                          <a:cs typeface="+mn-cs"/>
                        </a:rPr>
                        <a:t>-</a:t>
                      </a:r>
                    </a:p>
                  </a:txBody>
                  <a:tcPr/>
                </a:tc>
                <a:extLst>
                  <a:ext uri="{0D108BD9-81ED-4DB2-BD59-A6C34878D82A}">
                    <a16:rowId xmlns:a16="http://schemas.microsoft.com/office/drawing/2014/main" val="3686175057"/>
                  </a:ext>
                </a:extLst>
              </a:tr>
            </a:tbl>
          </a:graphicData>
        </a:graphic>
      </p:graphicFrame>
    </p:spTree>
    <p:extLst>
      <p:ext uri="{BB962C8B-B14F-4D97-AF65-F5344CB8AC3E}">
        <p14:creationId xmlns:p14="http://schemas.microsoft.com/office/powerpoint/2010/main" val="397464550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Academic performance and personalizsed instruction about your mentee to the parents."/>
          <p:cNvSpPr/>
          <p:nvPr/>
        </p:nvSpPr>
        <p:spPr>
          <a:xfrm>
            <a:off x="432618" y="265471"/>
            <a:ext cx="7108724" cy="6243483"/>
          </a:xfrm>
          <a:prstGeom prst="rect">
            <a:avLst/>
          </a:prstGeom>
          <a:solidFill>
            <a:schemeClr val="bg1">
              <a:lumMod val="95000"/>
            </a:schemeClr>
          </a:solidFill>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600" b="1" u="sng" dirty="0">
              <a:solidFill>
                <a:schemeClr val="bg2">
                  <a:lumMod val="10000"/>
                </a:schemeClr>
              </a:solidFill>
              <a:highlight>
                <a:srgbClr val="FFFF00"/>
              </a:highlight>
            </a:endParaRPr>
          </a:p>
          <a:p>
            <a:pPr algn="ctr"/>
            <a:endParaRPr lang="en-US" sz="1600" b="1" u="sng" dirty="0">
              <a:solidFill>
                <a:schemeClr val="bg2">
                  <a:lumMod val="10000"/>
                </a:schemeClr>
              </a:solidFill>
              <a:highlight>
                <a:srgbClr val="FFFF00"/>
              </a:highlight>
            </a:endParaRPr>
          </a:p>
          <a:p>
            <a:pPr algn="ctr"/>
            <a:endParaRPr lang="en-US" sz="1600" b="1" u="sng" dirty="0">
              <a:solidFill>
                <a:schemeClr val="bg2">
                  <a:lumMod val="10000"/>
                </a:schemeClr>
              </a:solidFill>
              <a:highlight>
                <a:srgbClr val="FFFF00"/>
              </a:highlight>
            </a:endParaRPr>
          </a:p>
          <a:p>
            <a:pPr algn="ctr"/>
            <a:endParaRPr lang="en-US" sz="1600" b="1" u="sng" dirty="0">
              <a:solidFill>
                <a:schemeClr val="bg2">
                  <a:lumMod val="10000"/>
                </a:schemeClr>
              </a:solidFill>
              <a:highlight>
                <a:srgbClr val="FFFF00"/>
              </a:highlight>
            </a:endParaRPr>
          </a:p>
          <a:p>
            <a:pPr algn="ctr"/>
            <a:endParaRPr lang="en-US" sz="1800" b="1" u="sng" dirty="0">
              <a:solidFill>
                <a:schemeClr val="bg2">
                  <a:lumMod val="10000"/>
                </a:schemeClr>
              </a:solidFill>
              <a:highlight>
                <a:srgbClr val="FFFF00"/>
              </a:highlight>
            </a:endParaRPr>
          </a:p>
          <a:p>
            <a:pPr algn="ctr"/>
            <a:r>
              <a:rPr lang="en-US" sz="1800" b="1" u="sng" dirty="0">
                <a:solidFill>
                  <a:schemeClr val="bg2">
                    <a:lumMod val="10000"/>
                  </a:schemeClr>
                </a:solidFill>
                <a:highlight>
                  <a:srgbClr val="FFFF00"/>
                </a:highlight>
              </a:rPr>
              <a:t>Suggestions to Parents</a:t>
            </a:r>
          </a:p>
          <a:p>
            <a:r>
              <a:rPr lang="en-US" sz="2000" b="1" dirty="0">
                <a:solidFill>
                  <a:srgbClr val="00B050"/>
                </a:solidFill>
              </a:rPr>
              <a:t>Dear</a:t>
            </a:r>
            <a:r>
              <a:rPr lang="en-US" sz="2000" b="1" u="sng" dirty="0">
                <a:solidFill>
                  <a:srgbClr val="00B050"/>
                </a:solidFill>
              </a:rPr>
              <a:t> </a:t>
            </a:r>
            <a:r>
              <a:rPr lang="en-US" sz="2000" b="1" dirty="0">
                <a:solidFill>
                  <a:srgbClr val="00B050"/>
                </a:solidFill>
              </a:rPr>
              <a:t>parents ,</a:t>
            </a:r>
          </a:p>
          <a:p>
            <a:pPr algn="ctr"/>
            <a:endParaRPr lang="en-US" sz="2000" b="1" dirty="0">
              <a:solidFill>
                <a:schemeClr val="bg2">
                  <a:lumMod val="10000"/>
                </a:schemeClr>
              </a:solidFill>
            </a:endParaRPr>
          </a:p>
          <a:p>
            <a:pPr algn="ctr"/>
            <a:r>
              <a:rPr lang="en-US" sz="2000" b="1" dirty="0">
                <a:solidFill>
                  <a:srgbClr val="0070C0"/>
                </a:solidFill>
              </a:rPr>
              <a:t>Greetings from Saveetha School of Engineering !!!!!</a:t>
            </a:r>
          </a:p>
          <a:p>
            <a:pPr algn="ctr"/>
            <a:endParaRPr lang="en-US" sz="2000" b="1" dirty="0">
              <a:solidFill>
                <a:schemeClr val="bg2">
                  <a:lumMod val="10000"/>
                </a:schemeClr>
              </a:solidFill>
            </a:endParaRPr>
          </a:p>
          <a:p>
            <a:pPr algn="just"/>
            <a:r>
              <a:rPr lang="en-US" sz="1800" b="1" dirty="0">
                <a:solidFill>
                  <a:srgbClr val="FF0000"/>
                </a:solidFill>
              </a:rPr>
              <a:t>Congratulations to </a:t>
            </a:r>
            <a:r>
              <a:rPr lang="en-US" sz="1800" b="1" dirty="0" err="1">
                <a:solidFill>
                  <a:srgbClr val="FF0000"/>
                </a:solidFill>
              </a:rPr>
              <a:t>Pathuru</a:t>
            </a:r>
            <a:r>
              <a:rPr lang="en-US" sz="1800" b="1" dirty="0">
                <a:solidFill>
                  <a:srgbClr val="FF0000"/>
                </a:solidFill>
              </a:rPr>
              <a:t> Guru Chandu of the final year for successfully completing a course titled “An Introduction to AI &amp; Emerging Technologies” on the </a:t>
            </a:r>
            <a:r>
              <a:rPr lang="en-US" sz="1800" b="1" dirty="0" err="1">
                <a:solidFill>
                  <a:srgbClr val="FF0000"/>
                </a:solidFill>
              </a:rPr>
              <a:t>Atingi</a:t>
            </a:r>
            <a:r>
              <a:rPr lang="en-US" sz="1800" b="1" dirty="0">
                <a:solidFill>
                  <a:srgbClr val="FF0000"/>
                </a:solidFill>
              </a:rPr>
              <a:t> eLearning Platform. </a:t>
            </a:r>
            <a:r>
              <a:rPr lang="en-US" sz="1800" b="1" dirty="0">
                <a:solidFill>
                  <a:schemeClr val="tx1"/>
                </a:solidFill>
              </a:rPr>
              <a:t>For the 2021 Batch: Classes are planned for PDD and Placement Training. Objectives of PDD: The PDD aims to provide a comprehensive project overview, ensuring clarity, alignment, and a structured approach to project initiation and execution. It is a foundational document that guides the project team throughout its lifecycle, from planning and execution to monitoring and completion. All are asked to complete the Product perfect and market sellable. For the 2022 Batch: There is a plan to launch the course for A, B, C, and D slots. Identify the course for the next phase and ensure you complete the prerequisites for the course. For the 2023 Batch: Regular classes will continue as usual. For First-Year Students of the 2024 Batch: Report to college from July 3rd, 2024 onwards. </a:t>
            </a:r>
            <a:r>
              <a:rPr lang="en-US" sz="1800" b="1" dirty="0">
                <a:solidFill>
                  <a:srgbClr val="FF0000"/>
                </a:solidFill>
              </a:rPr>
              <a:t>Pay the fees pending. If already paid, kindly ignore this notice.</a:t>
            </a: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a:p>
            <a:pPr algn="ctr"/>
            <a:endParaRPr lang="en-US" sz="1200" b="1" dirty="0">
              <a:solidFill>
                <a:schemeClr val="bg2">
                  <a:lumMod val="10000"/>
                </a:schemeClr>
              </a:solidFill>
            </a:endParaRPr>
          </a:p>
        </p:txBody>
      </p:sp>
      <p:pic>
        <p:nvPicPr>
          <p:cNvPr id="4" name="Picture 3">
            <a:extLst>
              <a:ext uri="{FF2B5EF4-FFF2-40B4-BE49-F238E27FC236}">
                <a16:creationId xmlns:a16="http://schemas.microsoft.com/office/drawing/2014/main" id="{87DED2F2-D4B0-4BEB-6A6B-2537B2030526}"/>
              </a:ext>
            </a:extLst>
          </p:cNvPr>
          <p:cNvPicPr>
            <a:picLocks noChangeAspect="1"/>
          </p:cNvPicPr>
          <p:nvPr/>
        </p:nvPicPr>
        <p:blipFill rotWithShape="1">
          <a:blip r:embed="rId3"/>
          <a:srcRect l="5833" r="1869"/>
          <a:stretch/>
        </p:blipFill>
        <p:spPr>
          <a:xfrm>
            <a:off x="7747818" y="265471"/>
            <a:ext cx="4237704" cy="29423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B34519D-AB1C-C8E9-FD94-38ECB3E6DB5C}"/>
              </a:ext>
            </a:extLst>
          </p:cNvPr>
          <p:cNvPicPr>
            <a:picLocks noChangeAspect="1"/>
          </p:cNvPicPr>
          <p:nvPr/>
        </p:nvPicPr>
        <p:blipFill>
          <a:blip r:embed="rId4"/>
          <a:stretch>
            <a:fillRect/>
          </a:stretch>
        </p:blipFill>
        <p:spPr>
          <a:xfrm>
            <a:off x="7637779" y="3505199"/>
            <a:ext cx="4457783" cy="30774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5884728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Academic performance and personalizsed instruction about your mentee to the parents.">
            <a:extLst>
              <a:ext uri="{FF2B5EF4-FFF2-40B4-BE49-F238E27FC236}">
                <a16:creationId xmlns:a16="http://schemas.microsoft.com/office/drawing/2014/main" id="{464E7477-ED03-025C-3DD2-AE6D9F8BD06B}"/>
              </a:ext>
            </a:extLst>
          </p:cNvPr>
          <p:cNvSpPr/>
          <p:nvPr/>
        </p:nvSpPr>
        <p:spPr>
          <a:xfrm>
            <a:off x="1280942" y="1333823"/>
            <a:ext cx="4697831" cy="943897"/>
          </a:xfrm>
          <a:prstGeom prst="rect">
            <a:avLst/>
          </a:prstGeom>
          <a:solidFill>
            <a:schemeClr val="bg1">
              <a:lumMod val="95000"/>
            </a:schemeClr>
          </a:solidFill>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endParaRPr lang="en-US" b="1">
              <a:solidFill>
                <a:schemeClr val="bg2">
                  <a:lumMod val="10000"/>
                </a:schemeClr>
              </a:solidFill>
            </a:endParaRPr>
          </a:p>
        </p:txBody>
      </p:sp>
      <p:sp>
        <p:nvSpPr>
          <p:cNvPr id="4" name="TextBox 3">
            <a:extLst>
              <a:ext uri="{FF2B5EF4-FFF2-40B4-BE49-F238E27FC236}">
                <a16:creationId xmlns:a16="http://schemas.microsoft.com/office/drawing/2014/main" id="{6B6D3EBD-08BD-99BA-39E6-2973CA290660}"/>
              </a:ext>
            </a:extLst>
          </p:cNvPr>
          <p:cNvSpPr txBox="1"/>
          <p:nvPr/>
        </p:nvSpPr>
        <p:spPr>
          <a:xfrm>
            <a:off x="1503127" y="1538543"/>
            <a:ext cx="4229463" cy="477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IN" sz="2500" b="1" dirty="0">
                <a:solidFill>
                  <a:srgbClr val="000000"/>
                </a:solidFill>
                <a:latin typeface="Myriad Pro" panose="020B0503030403020204" pitchFamily="34" charset="0"/>
              </a:rPr>
              <a:t>MENTEE RESPONSE</a:t>
            </a:r>
          </a:p>
        </p:txBody>
      </p:sp>
      <p:sp>
        <p:nvSpPr>
          <p:cNvPr id="6" name="Academic performance and personalizsed instruction about your mentee to the parents.">
            <a:extLst>
              <a:ext uri="{FF2B5EF4-FFF2-40B4-BE49-F238E27FC236}">
                <a16:creationId xmlns:a16="http://schemas.microsoft.com/office/drawing/2014/main" id="{464E7477-ED03-025C-3DD2-AE6D9F8BD06B}"/>
              </a:ext>
            </a:extLst>
          </p:cNvPr>
          <p:cNvSpPr/>
          <p:nvPr/>
        </p:nvSpPr>
        <p:spPr>
          <a:xfrm>
            <a:off x="1280942" y="2330075"/>
            <a:ext cx="4697831" cy="3702235"/>
          </a:xfrm>
          <a:prstGeom prst="rect">
            <a:avLst/>
          </a:prstGeom>
          <a:solidFill>
            <a:schemeClr val="bg1">
              <a:lumMod val="95000"/>
            </a:schemeClr>
          </a:solidFill>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000" b="1">
                <a:solidFill>
                  <a:schemeClr val="bg2">
                    <a:lumMod val="10000"/>
                  </a:schemeClr>
                </a:solidFill>
              </a:rPr>
              <a:t>text</a:t>
            </a:r>
          </a:p>
        </p:txBody>
      </p:sp>
      <p:sp>
        <p:nvSpPr>
          <p:cNvPr id="8" name="Academic performance and personalizsed instruction about your mentee to the parents.">
            <a:extLst>
              <a:ext uri="{FF2B5EF4-FFF2-40B4-BE49-F238E27FC236}">
                <a16:creationId xmlns:a16="http://schemas.microsoft.com/office/drawing/2014/main" id="{464E7477-ED03-025C-3DD2-AE6D9F8BD06B}"/>
              </a:ext>
            </a:extLst>
          </p:cNvPr>
          <p:cNvSpPr/>
          <p:nvPr/>
        </p:nvSpPr>
        <p:spPr>
          <a:xfrm>
            <a:off x="6413808" y="2330074"/>
            <a:ext cx="4697831" cy="3702235"/>
          </a:xfrm>
          <a:prstGeom prst="rect">
            <a:avLst/>
          </a:prstGeom>
          <a:solidFill>
            <a:schemeClr val="bg1">
              <a:lumMod val="95000"/>
            </a:schemeClr>
          </a:solidFill>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000" b="1">
                <a:solidFill>
                  <a:schemeClr val="bg2">
                    <a:lumMod val="10000"/>
                  </a:schemeClr>
                </a:solidFill>
              </a:rPr>
              <a:t>text</a:t>
            </a:r>
          </a:p>
        </p:txBody>
      </p:sp>
      <p:sp>
        <p:nvSpPr>
          <p:cNvPr id="11" name="Academic performance and personalizsed instruction about your mentee to the parents.">
            <a:extLst>
              <a:ext uri="{FF2B5EF4-FFF2-40B4-BE49-F238E27FC236}">
                <a16:creationId xmlns:a16="http://schemas.microsoft.com/office/drawing/2014/main" id="{464E7477-ED03-025C-3DD2-AE6D9F8BD06B}"/>
              </a:ext>
            </a:extLst>
          </p:cNvPr>
          <p:cNvSpPr/>
          <p:nvPr/>
        </p:nvSpPr>
        <p:spPr>
          <a:xfrm>
            <a:off x="6413808" y="1333823"/>
            <a:ext cx="4697831" cy="943897"/>
          </a:xfrm>
          <a:prstGeom prst="rect">
            <a:avLst/>
          </a:prstGeom>
          <a:solidFill>
            <a:schemeClr val="bg1">
              <a:lumMod val="95000"/>
            </a:schemeClr>
          </a:solidFill>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endParaRPr lang="en-US" b="1">
              <a:solidFill>
                <a:schemeClr val="bg2">
                  <a:lumMod val="10000"/>
                </a:schemeClr>
              </a:solidFill>
            </a:endParaRPr>
          </a:p>
        </p:txBody>
      </p:sp>
      <p:sp>
        <p:nvSpPr>
          <p:cNvPr id="12" name="TextBox 11">
            <a:extLst>
              <a:ext uri="{FF2B5EF4-FFF2-40B4-BE49-F238E27FC236}">
                <a16:creationId xmlns:a16="http://schemas.microsoft.com/office/drawing/2014/main" id="{6B6D3EBD-08BD-99BA-39E6-2973CA290660}"/>
              </a:ext>
            </a:extLst>
          </p:cNvPr>
          <p:cNvSpPr txBox="1"/>
          <p:nvPr/>
        </p:nvSpPr>
        <p:spPr>
          <a:xfrm>
            <a:off x="6635993" y="1538543"/>
            <a:ext cx="4229463" cy="477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IN" sz="2500" b="1">
                <a:solidFill>
                  <a:srgbClr val="000000"/>
                </a:solidFill>
                <a:latin typeface="Myriad Pro" panose="020B0503030403020204" pitchFamily="34" charset="0"/>
              </a:rPr>
              <a:t>PARENT’S RESPONSE</a:t>
            </a:r>
          </a:p>
        </p:txBody>
      </p:sp>
    </p:spTree>
    <p:extLst>
      <p:ext uri="{BB962C8B-B14F-4D97-AF65-F5344CB8AC3E}">
        <p14:creationId xmlns:p14="http://schemas.microsoft.com/office/powerpoint/2010/main" val="9822641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42442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723917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115016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74503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60105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9421</TotalTime>
  <Words>272</Words>
  <Application>Microsoft Office PowerPoint</Application>
  <PresentationFormat>Widescreen</PresentationFormat>
  <Paragraphs>59</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Adobe Devanagari</vt:lpstr>
      <vt:lpstr>Arial</vt:lpstr>
      <vt:lpstr>Calibri</vt:lpstr>
      <vt:lpstr>Calibri Light</vt:lpstr>
      <vt:lpstr>Helvetica Neue</vt:lpstr>
      <vt:lpstr>Myriad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Welcome</dc:creator>
  <cp:lastModifiedBy>Deva Priya Wilson</cp:lastModifiedBy>
  <cp:revision>1496</cp:revision>
  <dcterms:created xsi:type="dcterms:W3CDTF">2022-05-05T06:13:00Z</dcterms:created>
  <dcterms:modified xsi:type="dcterms:W3CDTF">2024-06-29T17:39:56Z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BB3DB0895B264D8C8778C9F6A569D822</vt:lpwstr>
  </property>
  <property fmtid="{D5CDD505-2E9C-101B-9397-08002B2CF9AE}" pid="3" name="KSOProductBuildVer">
    <vt:lpwstr>1033-11.2.0.11128</vt:lpwstr>
  </property>
</Properties>
</file>